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Lato"/>
      <p:regular r:id="rId36"/>
      <p:bold r:id="rId37"/>
      <p:italic r:id="rId38"/>
      <p:boldItalic r:id="rId39"/>
    </p:embeddedFont>
    <p:embeddedFont>
      <p:font typeface="Bungee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ungee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Lato-bold.fntdata"/><Relationship Id="rId14" Type="http://schemas.openxmlformats.org/officeDocument/2006/relationships/slide" Target="slides/slide10.xml"/><Relationship Id="rId36" Type="http://schemas.openxmlformats.org/officeDocument/2006/relationships/font" Target="fonts/Lato-regular.fntdata"/><Relationship Id="rId17" Type="http://schemas.openxmlformats.org/officeDocument/2006/relationships/slide" Target="slides/slide13.xml"/><Relationship Id="rId39" Type="http://schemas.openxmlformats.org/officeDocument/2006/relationships/font" Target="fonts/Lato-boldItalic.fntdata"/><Relationship Id="rId16" Type="http://schemas.openxmlformats.org/officeDocument/2006/relationships/slide" Target="slides/slide12.xml"/><Relationship Id="rId38" Type="http://schemas.openxmlformats.org/officeDocument/2006/relationships/font" Target="fonts/Lat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7612cb64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e7612cb64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7612cb64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e7612cb64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e7914d703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e7914d703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a"/>
              <a:t>Download python via python.org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7914d703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2e7914d703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a"/>
              <a:t>Download VS Code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7914d703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e7914d703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a"/>
              <a:t>Vis man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7914d703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e7914d703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7612cb64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e7612cb64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7612cb64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2e7612cb64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f5aad9b8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2f5aad9b8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5aad9b86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2f5aad9b86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735341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e735341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5aad9b86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f5aad9b86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f5aad9b86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2f5aad9b86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f5aad9b86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f5aad9b86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f5aad9b86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2f5aad9b86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f5aad9b86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2f5aad9b86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f5aad9b86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2f5aad9b86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cd412fb7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ecd412fb7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ecd412fb7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2ecd412fb7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5aad9b86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2f5aad9b86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f5aad9b86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2f5aad9b86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7353413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e7353413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5aad9b86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2f5aad9b86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f5aad9b86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2f5aad9b86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73534133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e73534133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73534133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e73534133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73534133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e73534133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a"/>
              <a:t>Indsæt gerne en fil med lyd folk som klapper her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7bfcf5a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e7bfcf5a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7bfcf5a9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e7bfcf5a9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73534133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e73534133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side 1">
  <p:cSld name="TITLE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15" y="1624718"/>
            <a:ext cx="2679200" cy="189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0575" y="-197900"/>
            <a:ext cx="3534801" cy="2498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415500" y="34034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775" y="-7994"/>
            <a:ext cx="1894100" cy="1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 rot="2700000">
            <a:off x="5219766" y="1849866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2700000">
            <a:off x="3792861" y="2141561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2700000">
            <a:off x="-298455" y="2802041"/>
            <a:ext cx="1135755" cy="1135967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2699200">
            <a:off x="3071647" y="-331903"/>
            <a:ext cx="911956" cy="911956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 rot="2700000">
            <a:off x="1360153" y="-100572"/>
            <a:ext cx="1156544" cy="1156544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b="0" l="32975" r="0" t="0"/>
          <a:stretch/>
        </p:blipFill>
        <p:spPr>
          <a:xfrm rot="2700000">
            <a:off x="2194982" y="1044819"/>
            <a:ext cx="1481711" cy="1473882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</p:pic>
      <p:sp>
        <p:nvSpPr>
          <p:cNvPr id="20" name="Google Shape;20;p2"/>
          <p:cNvSpPr/>
          <p:nvPr/>
        </p:nvSpPr>
        <p:spPr>
          <a:xfrm rot="2700000">
            <a:off x="148017" y="790251"/>
            <a:ext cx="1100541" cy="1100541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 rot="2700000">
            <a:off x="5219766" y="-571484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 rot="2700000">
            <a:off x="5979618" y="1329805"/>
            <a:ext cx="438689" cy="438689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 rot="2700000">
            <a:off x="5959233" y="460145"/>
            <a:ext cx="340260" cy="34026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 rot="2700000">
            <a:off x="539130" y="-330895"/>
            <a:ext cx="596940" cy="596940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 rot="2700000">
            <a:off x="-459889" y="-14089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2700000">
            <a:off x="-586789" y="1821836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Grey">
  <p:cSld name="TITLE_2_1_1_3_4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Cyan">
  <p:cSld name="TITLE_2_3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Orange">
  <p:cSld name="TITLE_2_1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Yellow">
  <p:cSld name="TITLE_2_1_1_5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Grey">
  <p:cSld name="TITLE_2_1_1_3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Cyan">
  <p:cSld name="TITLE_2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0" name="Google Shape;110;p16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12000"/>
              <a:buNone/>
              <a:defRPr sz="120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Orange">
  <p:cSld name="TITLE_2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 amt="70000"/>
          </a:blip>
          <a:srcRect b="1439" l="0" r="0" t="-1439"/>
          <a:stretch/>
        </p:blipFill>
        <p:spPr>
          <a:xfrm>
            <a:off x="0" y="126175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Yellow">
  <p:cSld name="TITLE_2_1_1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2000"/>
              <a:buNone/>
              <a:defRPr sz="12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Grey">
  <p:cSld name="TITLE_2_1_1_3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Cyan">
  <p:cSld name="TITLE_2_2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5" name="Google Shape;135;p20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36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Orange">
  <p:cSld name="TITLE_2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Yellow">
  <p:cSld name="TITLE_2_1_1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9pPr>
          </a:lstStyle>
          <a:p/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Grey">
  <p:cSld name="TITLE_2_1_1_3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Cyan">
  <p:cSld name="TITLE_2_2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2">
            <a:alphaModFix amt="15000"/>
          </a:blip>
          <a:srcRect b="0" l="8877" r="5262" t="27546"/>
          <a:stretch/>
        </p:blipFill>
        <p:spPr>
          <a:xfrm>
            <a:off x="-31975" y="-39975"/>
            <a:ext cx="9215055" cy="518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type="title"/>
          </p:nvPr>
        </p:nvSpPr>
        <p:spPr>
          <a:xfrm>
            <a:off x="41905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Orange">
  <p:cSld name="TITLE_2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2">
            <a:alphaModFix amt="15000"/>
          </a:blip>
          <a:srcRect b="33995" l="-213" r="23872" t="1578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">
  <p:cSld name="TITLE_2_1_1_4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type="title"/>
          </p:nvPr>
        </p:nvSpPr>
        <p:spPr>
          <a:xfrm>
            <a:off x="41550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Grey">
  <p:cSld name="TITLE_2_1_1_3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2">
            <a:alphaModFix amt="9000"/>
          </a:blip>
          <a:srcRect b="7812" l="0" r="0" t="7805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>
            <p:ph type="title"/>
          </p:nvPr>
        </p:nvSpPr>
        <p:spPr>
          <a:xfrm>
            <a:off x="415525" y="19321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a">
  <p:cSld name="TITLE_2_4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Cyan">
  <p:cSld name="TITLE_2_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None/>
              <a:defRPr sz="30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Orange">
  <p:cSld name="TITLE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Yellow">
  <p:cSld name="TITLE_2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000"/>
              <a:buNone/>
              <a:defRPr sz="3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Grey">
  <p:cSld name="TITLE_2_1_1_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Cyan">
  <p:cSld name="TITLE_2_3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Orange">
  <p:cSld name="TITLE_2_1_4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Yellow">
  <p:cSld name="TITLE_2_1_1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ungee"/>
              <a:buNone/>
              <a:defRPr b="0" i="0" sz="2200" u="none" cap="none" strike="noStrik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❖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◆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◇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⬥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⬦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🞘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cs.python.org/3/library/functions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32092" y="36109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coding pirates hillerød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Grundlæggende Python programmering</a:t>
            </a:r>
            <a:r>
              <a:rPr lang="da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- 1. aften - Jonas Bak Phillipson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Nødvendigt software</a:t>
            </a:r>
            <a:endParaRPr sz="3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Download Python + vs code</a:t>
            </a:r>
            <a:endParaRPr/>
          </a:p>
        </p:txBody>
      </p:sp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311700" y="1322525"/>
            <a:ext cx="42594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Godt så .. for at komme i gang skal vi lige have downloade følgende software for at kunne programmere i Python: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Python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VS Code</a:t>
            </a:r>
            <a:endParaRPr/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575" y="867650"/>
            <a:ext cx="3642024" cy="208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0325" y="3041950"/>
            <a:ext cx="3610277" cy="20239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9"/>
          <p:cNvSpPr/>
          <p:nvPr/>
        </p:nvSpPr>
        <p:spPr>
          <a:xfrm>
            <a:off x="1458700" y="2019175"/>
            <a:ext cx="3805685" cy="1256655"/>
          </a:xfrm>
          <a:custGeom>
            <a:rect b="b" l="l" r="r" t="t"/>
            <a:pathLst>
              <a:path extrusionOk="0" h="25186" w="148587">
                <a:moveTo>
                  <a:pt x="0" y="11021"/>
                </a:moveTo>
                <a:cubicBezTo>
                  <a:pt x="18241" y="13354"/>
                  <a:pt x="85282" y="26370"/>
                  <a:pt x="109448" y="25017"/>
                </a:cubicBezTo>
                <a:cubicBezTo>
                  <a:pt x="133614" y="23664"/>
                  <a:pt x="138653" y="7056"/>
                  <a:pt x="144998" y="2904"/>
                </a:cubicBezTo>
                <a:cubicBezTo>
                  <a:pt x="151343" y="-1248"/>
                  <a:pt x="147097" y="572"/>
                  <a:pt x="147517" y="105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44" name="Google Shape;244;p39"/>
          <p:cNvSpPr/>
          <p:nvPr/>
        </p:nvSpPr>
        <p:spPr>
          <a:xfrm>
            <a:off x="1567725" y="3224173"/>
            <a:ext cx="3760829" cy="1317751"/>
          </a:xfrm>
          <a:custGeom>
            <a:rect b="b" l="l" r="r" t="t"/>
            <a:pathLst>
              <a:path extrusionOk="0" h="68615" w="138840">
                <a:moveTo>
                  <a:pt x="0" y="0"/>
                </a:moveTo>
                <a:cubicBezTo>
                  <a:pt x="5598" y="7091"/>
                  <a:pt x="17355" y="31165"/>
                  <a:pt x="33590" y="42548"/>
                </a:cubicBezTo>
                <a:cubicBezTo>
                  <a:pt x="49825" y="53931"/>
                  <a:pt x="79870" y="66107"/>
                  <a:pt x="97412" y="68300"/>
                </a:cubicBezTo>
                <a:cubicBezTo>
                  <a:pt x="114954" y="70493"/>
                  <a:pt x="131935" y="57803"/>
                  <a:pt x="138840" y="55704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415525" y="1412975"/>
            <a:ext cx="83130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u="sng"/>
              <a:t>Se her: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Nu downloader vi sammen Python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415525" y="1412975"/>
            <a:ext cx="83130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u="sng"/>
              <a:t>Se her: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Nu downloader vi sammen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VS Code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415525" y="1412975"/>
            <a:ext cx="83130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u="sng"/>
              <a:t>Se her: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Nu tjekker vi om alt er okay</a:t>
            </a:r>
            <a:br>
              <a:rPr lang="da"/>
            </a:br>
            <a:r>
              <a:rPr lang="da"/>
              <a:t>(de voksne hjælper)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Hurtig gennemgang af VS Code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(Jonas viser hvordan)</a:t>
            </a:r>
            <a:endParaRPr sz="3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“Hello World!”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(dit første Python program)</a:t>
            </a:r>
            <a:endParaRPr sz="3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Hvordan man koder i Python</a:t>
            </a:r>
            <a:endParaRPr/>
          </a:p>
        </p:txBody>
      </p:sp>
      <p:sp>
        <p:nvSpPr>
          <p:cNvPr id="275" name="Google Shape;275;p45"/>
          <p:cNvSpPr txBox="1"/>
          <p:nvPr>
            <p:ph idx="1" type="body"/>
          </p:nvPr>
        </p:nvSpPr>
        <p:spPr>
          <a:xfrm>
            <a:off x="311700" y="1437975"/>
            <a:ext cx="42612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Man gør sådan her</a:t>
            </a:r>
            <a:r>
              <a:rPr lang="da"/>
              <a:t>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Åbner VS Code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Laver en ny fil med en “.py” extension </a:t>
            </a:r>
            <a:br>
              <a:rPr lang="da"/>
            </a:br>
            <a:r>
              <a:rPr i="1" lang="da"/>
              <a:t>(som oftest kaldet “main.py”)</a:t>
            </a:r>
            <a:endParaRPr i="1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Skriv “vild” Python kode i din fil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Gem din fil ..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Eksekver din fil!</a:t>
            </a:r>
            <a:endParaRPr/>
          </a:p>
        </p:txBody>
      </p:sp>
      <p:sp>
        <p:nvSpPr>
          <p:cNvPr id="276" name="Google Shape;276;p45"/>
          <p:cNvSpPr txBox="1"/>
          <p:nvPr/>
        </p:nvSpPr>
        <p:spPr>
          <a:xfrm>
            <a:off x="5427200" y="1792550"/>
            <a:ext cx="2907600" cy="18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“Print” funktionen</a:t>
            </a:r>
            <a:endParaRPr sz="3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Om “print” funktionen</a:t>
            </a:r>
            <a:endParaRPr/>
          </a:p>
        </p:txBody>
      </p:sp>
      <p:sp>
        <p:nvSpPr>
          <p:cNvPr id="287" name="Google Shape;287;p47"/>
          <p:cNvSpPr txBox="1"/>
          <p:nvPr>
            <p:ph idx="1" type="body"/>
          </p:nvPr>
        </p:nvSpPr>
        <p:spPr>
          <a:xfrm>
            <a:off x="311700" y="1437975"/>
            <a:ext cx="79197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Det første man oftest gør når man første gang koder i Python er at bruge Pythons indbyggede “print”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da"/>
              <a:t>funktion.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da"/>
              <a:t>Man bruger den sådan her: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Man skriver fx “print(“Min mor hedder Ole..” i sin main.py fil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Eksekverer sin main.py fil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Ens terminal / konsol outputter “Min mor hedder Ole ..”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intro, python &amp; “Hello World!”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da" sz="3400"/>
              <a:t>01-example: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“Print” funktionen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da" sz="3400"/>
              <a:t>02-exercise: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“Print” funktionen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Variable</a:t>
            </a:r>
            <a:endParaRPr sz="3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Om variabler i Python</a:t>
            </a:r>
            <a:endParaRPr/>
          </a:p>
        </p:txBody>
      </p:sp>
      <p:sp>
        <p:nvSpPr>
          <p:cNvPr id="308" name="Google Shape;308;p51"/>
          <p:cNvSpPr txBox="1"/>
          <p:nvPr>
            <p:ph idx="1" type="body"/>
          </p:nvPr>
        </p:nvSpPr>
        <p:spPr>
          <a:xfrm>
            <a:off x="311700" y="1322525"/>
            <a:ext cx="7919700" cy="3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Generelt om variabler kan man sige: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Variabler er “containere” for data / værdier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Variabler erklæres og initialiseres på samme tid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I andre sprog kan man godt bare erklære en variabel uden at initialisere den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Variabler erklæres uden angivelse af datatype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I andre programmeringssprog skal man angive en datatype, når en variabel erklæres ..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Datatypen af en variabel kan ændres, når man vil (kræver ikke “type casting”)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Variabler er “case sensitive” (“a” er ikke det samme som “A”)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01-example: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“Print” funktionen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02-exercise: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variabler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Indbyggede funktioner i Python</a:t>
            </a:r>
            <a:endParaRPr sz="3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Indbyggede funktioner i Python</a:t>
            </a:r>
            <a:endParaRPr/>
          </a:p>
        </p:txBody>
      </p:sp>
      <p:sp>
        <p:nvSpPr>
          <p:cNvPr id="329" name="Google Shape;329;p55"/>
          <p:cNvSpPr txBox="1"/>
          <p:nvPr>
            <p:ph idx="1" type="body"/>
          </p:nvPr>
        </p:nvSpPr>
        <p:spPr>
          <a:xfrm>
            <a:off x="311700" y="1437975"/>
            <a:ext cx="82224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Som vi lige har lært, så kommer Python med en masse indbyggede funktioner.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“print()” funktionen er en af dem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“input()” er en anden 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hvilken tager input fra brugeren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“len()” en tredje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som giver længden af fx tekst, en liste osv.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Alle indbyggede funktioner kan ses her:</a:t>
            </a:r>
            <a:br>
              <a:rPr lang="da"/>
            </a:br>
            <a:r>
              <a:rPr lang="da" u="sng">
                <a:solidFill>
                  <a:schemeClr val="hlink"/>
                </a:solidFill>
                <a:hlinkClick r:id="rId3"/>
              </a:rPr>
              <a:t>https://docs.python.org/3/library/functions.html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6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03-example: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Pythons indbyggede funktioner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03-exercise: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Opgave med “input” funktionen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1. aften - agenda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437975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Aftenens program: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Introduktion til programmering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>
                <a:solidFill>
                  <a:schemeClr val="dk1"/>
                </a:solidFill>
              </a:rPr>
              <a:t>Om Python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Nødvendigt software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Hurtig gennemgang af VS Code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Dit første Python program 🥳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Og så .. går vi i gang!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04-exercise: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Opgave med “len” funktionen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Tak for i aften!</a:t>
            </a:r>
            <a:endParaRPr sz="3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Om programmering</a:t>
            </a:r>
            <a:endParaRPr sz="3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121350" y="752050"/>
            <a:ext cx="88554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da" sz="4200" u="sng"/>
              <a:t>spørgsmål:</a:t>
            </a:r>
            <a:endParaRPr sz="4200" u="sng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da" sz="4200"/>
              <a:t>Hvad vil det sige at programmere?</a:t>
            </a:r>
            <a:endParaRPr sz="4200"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7375" y="3989600"/>
            <a:ext cx="816625" cy="8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/>
          <p:nvPr/>
        </p:nvSpPr>
        <p:spPr>
          <a:xfrm flipH="1" rot="-2185583">
            <a:off x="7158751" y="3799166"/>
            <a:ext cx="1472744" cy="516617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100">
                <a:latin typeface="Lato"/>
                <a:ea typeface="Lato"/>
                <a:cs typeface="Lato"/>
                <a:sym typeface="Lato"/>
              </a:rPr>
              <a:t>Det en quiz!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173000" y="530675"/>
            <a:ext cx="8656200" cy="40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da" sz="4200" u="sng"/>
              <a:t>SVAR:</a:t>
            </a:r>
            <a:endParaRPr sz="4200" u="sng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da" sz="4200"/>
              <a:t>at udvikle programmer som kan afvikles på en computer vhja. et programmeringssprog</a:t>
            </a:r>
            <a:endParaRPr sz="4200"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775" y="3650675"/>
            <a:ext cx="1145225" cy="10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om Python</a:t>
            </a:r>
            <a:endParaRPr sz="3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Hvad er Python egentlig .. ?? 🤔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11700" y="1430975"/>
            <a:ext cx="85206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Python er: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et </a:t>
            </a:r>
            <a:r>
              <a:rPr b="1" lang="da"/>
              <a:t>programmeringssprog</a:t>
            </a:r>
            <a:r>
              <a:rPr lang="da"/>
              <a:t> med et sæt specifikationer for, hvordan vi skriver dette sprog (syntaks)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en </a:t>
            </a:r>
            <a:r>
              <a:rPr b="1" lang="da"/>
              <a:t>fortolker</a:t>
            </a:r>
            <a:r>
              <a:rPr lang="da"/>
              <a:t> som kan forstå dette sprog og afvikle det på din computer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◆"/>
            </a:pPr>
            <a:r>
              <a:rPr lang="da"/>
              <a:t>der kommer med en hel masse indbyggede moduler / biblioteker / kode, som gør din mulighed for at udvikle dine egne programmer vildt meget nemmere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11700" y="749825"/>
            <a:ext cx="773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I Python fungerer det sådan her .. (WT</a:t>
            </a:r>
            <a:r>
              <a:rPr lang="da"/>
              <a:t>F! </a:t>
            </a:r>
            <a:r>
              <a:rPr lang="da"/>
              <a:t>😵‍💫)</a:t>
            </a:r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400" y="1322525"/>
            <a:ext cx="7521198" cy="366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ing Pir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